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57" r:id="rId5"/>
    <p:sldId id="258" r:id="rId6"/>
    <p:sldId id="263" r:id="rId7"/>
    <p:sldId id="260" r:id="rId8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110" d="100"/>
          <a:sy n="110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6D205-C73C-429F-8D88-D97D9BB2717D}" type="datetimeFigureOut">
              <a:rPr lang="pt-BR" smtClean="0"/>
              <a:t>25/09/2024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E735A-2B56-4A38-A009-3251AFA2FE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8767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E735A-2B56-4A38-A009-3251AFA2FE9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4353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E735A-2B56-4A38-A009-3251AFA2FE9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4353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E735A-2B56-4A38-A009-3251AFA2FE9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4353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E735A-2B56-4A38-A009-3251AFA2FE9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749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E735A-2B56-4A38-A009-3251AFA2FE9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74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8733-ABDD-4F20-9434-F0C8E978DE19}" type="datetimeFigureOut">
              <a:rPr lang="pt-BR" smtClean="0"/>
              <a:t>25/09/2024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635-4EDC-466C-BDBE-828430BC06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512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8733-ABDD-4F20-9434-F0C8E978DE19}" type="datetimeFigureOut">
              <a:rPr lang="pt-BR" smtClean="0"/>
              <a:t>25/09/2024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635-4EDC-466C-BDBE-828430BC06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16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8733-ABDD-4F20-9434-F0C8E978DE19}" type="datetimeFigureOut">
              <a:rPr lang="pt-BR" smtClean="0"/>
              <a:t>25/09/2024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635-4EDC-466C-BDBE-828430BC06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42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8733-ABDD-4F20-9434-F0C8E978DE19}" type="datetimeFigureOut">
              <a:rPr lang="pt-BR" smtClean="0"/>
              <a:t>25/09/2024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635-4EDC-466C-BDBE-828430BC06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555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8733-ABDD-4F20-9434-F0C8E978DE19}" type="datetimeFigureOut">
              <a:rPr lang="pt-BR" smtClean="0"/>
              <a:t>25/09/2024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635-4EDC-466C-BDBE-828430BC06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562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8733-ABDD-4F20-9434-F0C8E978DE19}" type="datetimeFigureOut">
              <a:rPr lang="pt-BR" smtClean="0"/>
              <a:t>25/09/2024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635-4EDC-466C-BDBE-828430BC06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23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8733-ABDD-4F20-9434-F0C8E978DE19}" type="datetimeFigureOut">
              <a:rPr lang="pt-BR" smtClean="0"/>
              <a:t>25/09/2024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635-4EDC-466C-BDBE-828430BC06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25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8733-ABDD-4F20-9434-F0C8E978DE19}" type="datetimeFigureOut">
              <a:rPr lang="pt-BR" smtClean="0"/>
              <a:t>25/09/2024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635-4EDC-466C-BDBE-828430BC06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673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8733-ABDD-4F20-9434-F0C8E978DE19}" type="datetimeFigureOut">
              <a:rPr lang="pt-BR" smtClean="0"/>
              <a:t>25/09/2024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635-4EDC-466C-BDBE-828430BC06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973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8733-ABDD-4F20-9434-F0C8E978DE19}" type="datetimeFigureOut">
              <a:rPr lang="pt-BR" smtClean="0"/>
              <a:t>25/09/2024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635-4EDC-466C-BDBE-828430BC06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43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8733-ABDD-4F20-9434-F0C8E978DE19}" type="datetimeFigureOut">
              <a:rPr lang="pt-BR" smtClean="0"/>
              <a:t>25/09/2024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635-4EDC-466C-BDBE-828430BC06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38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88733-ABDD-4F20-9434-F0C8E978DE19}" type="datetimeFigureOut">
              <a:rPr lang="pt-BR" smtClean="0"/>
              <a:t>25/09/2024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9D635-4EDC-466C-BDBE-828430BC06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0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" y="2075685"/>
            <a:ext cx="9108504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91680" y="3229133"/>
            <a:ext cx="846707" cy="464743"/>
          </a:xfrm>
        </p:spPr>
        <p:txBody>
          <a:bodyPr wrap="none">
            <a:spAutoFit/>
          </a:bodyPr>
          <a:lstStyle/>
          <a:p>
            <a:pPr algn="l"/>
            <a:r>
              <a:rPr lang="pt-BR" sz="1100" dirty="0" smtClean="0">
                <a:solidFill>
                  <a:srgbClr val="0070C0"/>
                </a:solidFill>
              </a:rPr>
              <a:t>Comunicar </a:t>
            </a:r>
          </a:p>
          <a:p>
            <a:r>
              <a:rPr lang="pt-BR" sz="1100" b="1" dirty="0" smtClean="0">
                <a:solidFill>
                  <a:srgbClr val="0070C0"/>
                </a:solidFill>
              </a:rPr>
              <a:t>CHEFIA</a:t>
            </a:r>
            <a:endParaRPr lang="pt-BR" sz="1100" b="1" dirty="0">
              <a:solidFill>
                <a:srgbClr val="0070C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172314" y="3212800"/>
            <a:ext cx="8592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rgbClr val="0070C0"/>
                </a:solidFill>
              </a:rPr>
              <a:t>Abertura </a:t>
            </a:r>
          </a:p>
          <a:p>
            <a:pPr algn="ctr"/>
            <a:r>
              <a:rPr lang="pt-BR" sz="1200" b="1" dirty="0" smtClean="0">
                <a:solidFill>
                  <a:srgbClr val="0070C0"/>
                </a:solidFill>
              </a:rPr>
              <a:t>NATCORP</a:t>
            </a:r>
            <a:endParaRPr lang="pt-BR" sz="1200" b="1" dirty="0" smtClean="0">
              <a:solidFill>
                <a:srgbClr val="0070C0"/>
              </a:solidFill>
            </a:endParaRPr>
          </a:p>
          <a:p>
            <a:pPr algn="ctr"/>
            <a:r>
              <a:rPr lang="pt-BR" sz="1200" b="1" dirty="0" smtClean="0">
                <a:solidFill>
                  <a:srgbClr val="0070C0"/>
                </a:solidFill>
              </a:rPr>
              <a:t>CHEFIA </a:t>
            </a:r>
            <a:endParaRPr lang="pt-BR" sz="1200" b="1" dirty="0">
              <a:solidFill>
                <a:srgbClr val="0070C0"/>
              </a:solidFill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40465" y="3297194"/>
            <a:ext cx="971165" cy="2616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>
              <a:defRPr sz="1600" b="1">
                <a:solidFill>
                  <a:srgbClr val="0070C0"/>
                </a:solidFill>
              </a:defRPr>
            </a:lvl1pPr>
          </a:lstStyle>
          <a:p>
            <a:pPr algn="ctr"/>
            <a:r>
              <a:rPr lang="pt-BR" sz="1100" b="0" dirty="0" smtClean="0"/>
              <a:t>Ocorrência </a:t>
            </a:r>
            <a:endParaRPr lang="pt-BR" sz="1100" b="0" dirty="0"/>
          </a:p>
        </p:txBody>
      </p:sp>
      <p:sp>
        <p:nvSpPr>
          <p:cNvPr id="8" name="Retângulo 7"/>
          <p:cNvSpPr/>
          <p:nvPr/>
        </p:nvSpPr>
        <p:spPr>
          <a:xfrm>
            <a:off x="4420628" y="3283243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0070C0"/>
                </a:solidFill>
              </a:rPr>
              <a:t>PRONTO</a:t>
            </a:r>
          </a:p>
          <a:p>
            <a:pPr algn="ctr"/>
            <a:r>
              <a:rPr lang="pt-BR" sz="1200" b="1" dirty="0" smtClean="0">
                <a:solidFill>
                  <a:srgbClr val="0070C0"/>
                </a:solidFill>
              </a:rPr>
              <a:t>SOCORRO</a:t>
            </a:r>
            <a:endParaRPr lang="pt-BR" sz="1200" b="1" dirty="0">
              <a:solidFill>
                <a:srgbClr val="0070C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55076" y="573325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827002" y="3231587"/>
            <a:ext cx="13169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dirty="0">
                <a:solidFill>
                  <a:srgbClr val="0070C0"/>
                </a:solidFill>
              </a:rPr>
              <a:t>O colaborador deverá comparecer ao</a:t>
            </a:r>
            <a:r>
              <a:rPr lang="pt-BR" sz="1100" b="1" dirty="0">
                <a:solidFill>
                  <a:srgbClr val="0070C0"/>
                </a:solidFill>
              </a:rPr>
              <a:t> CEAC, até o primeiro dia útil 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6073722" y="3250059"/>
            <a:ext cx="178194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dirty="0">
                <a:solidFill>
                  <a:srgbClr val="0070C0"/>
                </a:solidFill>
              </a:rPr>
              <a:t>R</a:t>
            </a:r>
            <a:r>
              <a:rPr lang="pt-BR" sz="1100" dirty="0" smtClean="0">
                <a:solidFill>
                  <a:srgbClr val="0070C0"/>
                </a:solidFill>
              </a:rPr>
              <a:t>elatório </a:t>
            </a:r>
            <a:r>
              <a:rPr lang="pt-BR" sz="1100" dirty="0">
                <a:solidFill>
                  <a:srgbClr val="0070C0"/>
                </a:solidFill>
              </a:rPr>
              <a:t>médico do atendimento inicial recebido.​​ 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1475656" y="4149080"/>
            <a:ext cx="3960440" cy="461665"/>
          </a:xfrm>
          <a:prstGeom prst="rect">
            <a:avLst/>
          </a:prstGeom>
          <a:ln w="28575">
            <a:solidFill>
              <a:schemeClr val="tx1"/>
            </a:solidFill>
            <a:prstDash val="sysDash"/>
          </a:ln>
        </p:spPr>
        <p:txBody>
          <a:bodyPr vert="horz" wrap="squar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z="1200" dirty="0" smtClean="0">
                <a:solidFill>
                  <a:srgbClr val="FF0000"/>
                </a:solidFill>
              </a:rPr>
              <a:t>* Ocorrências disponível no link: </a:t>
            </a:r>
            <a:r>
              <a:rPr lang="pt-BR" sz="1200" dirty="0"/>
              <a:t>http://</a:t>
            </a:r>
            <a:r>
              <a:rPr lang="pt-BR" sz="1200" dirty="0" smtClean="0"/>
              <a:t>intranet.phcnet.usp.br/Paginas/fiai.aspx</a:t>
            </a:r>
          </a:p>
        </p:txBody>
      </p:sp>
      <p:cxnSp>
        <p:nvCxnSpPr>
          <p:cNvPr id="7" name="Conector de seta reta 6"/>
          <p:cNvCxnSpPr>
            <a:stCxn id="4" idx="2"/>
          </p:cNvCxnSpPr>
          <p:nvPr/>
        </p:nvCxnSpPr>
        <p:spPr>
          <a:xfrm flipH="1">
            <a:off x="3584136" y="3859131"/>
            <a:ext cx="17783" cy="28994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 flipH="1">
            <a:off x="3563888" y="4610745"/>
            <a:ext cx="4941" cy="5095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ângulo 20"/>
          <p:cNvSpPr/>
          <p:nvPr/>
        </p:nvSpPr>
        <p:spPr>
          <a:xfrm>
            <a:off x="107504" y="2046040"/>
            <a:ext cx="8370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3285739" y="2060848"/>
            <a:ext cx="56618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Chefia 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7827002" y="2046040"/>
            <a:ext cx="129073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Medicina do Trabalho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4952919" y="2046040"/>
            <a:ext cx="8370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6444208" y="2060848"/>
            <a:ext cx="8370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1669180" y="2046040"/>
            <a:ext cx="8370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5" name="Google Shape;77;p15" descr="Sem título-2-41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446472"/>
            <a:ext cx="9144002" cy="438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78;p15" descr="Sem título-2-40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6304807"/>
            <a:ext cx="5966460" cy="438912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CaixaDeTexto 36"/>
          <p:cNvSpPr txBox="1"/>
          <p:nvPr/>
        </p:nvSpPr>
        <p:spPr>
          <a:xfrm>
            <a:off x="79338" y="515714"/>
            <a:ext cx="896829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pt-BR" sz="3200" dirty="0" smtClean="0"/>
              <a:t>FLUXO DE ACIDENTE DE TRABALHO OU INCIDENTES</a:t>
            </a:r>
            <a:endParaRPr lang="pt-BR" sz="3200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2660548" y="1313406"/>
            <a:ext cx="3822906" cy="47705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z="2500" dirty="0" smtClean="0">
                <a:solidFill>
                  <a:srgbClr val="FF0000"/>
                </a:solidFill>
              </a:rPr>
              <a:t>Identificação da Ocorrência</a:t>
            </a:r>
            <a:endParaRPr lang="pt-BR" sz="2500" dirty="0">
              <a:solidFill>
                <a:srgbClr val="FF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207312"/>
            <a:ext cx="4608512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CaixaDeTexto 28"/>
          <p:cNvSpPr txBox="1"/>
          <p:nvPr/>
        </p:nvSpPr>
        <p:spPr>
          <a:xfrm>
            <a:off x="2843808" y="5164376"/>
            <a:ext cx="1512168" cy="640888"/>
          </a:xfrm>
          <a:prstGeom prst="rect">
            <a:avLst/>
          </a:prstGeom>
          <a:ln w="28575">
            <a:solidFill>
              <a:srgbClr val="FF0000"/>
            </a:solidFill>
            <a:prstDash val="sysDash"/>
          </a:ln>
        </p:spPr>
        <p:txBody>
          <a:bodyPr vert="horz" wrap="squar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pt-BR" sz="1200" dirty="0" smtClean="0"/>
          </a:p>
        </p:txBody>
      </p:sp>
    </p:spTree>
    <p:extLst>
      <p:ext uri="{BB962C8B-B14F-4D97-AF65-F5344CB8AC3E}">
        <p14:creationId xmlns:p14="http://schemas.microsoft.com/office/powerpoint/2010/main" val="168224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879" y="1030448"/>
            <a:ext cx="7314101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855076" y="573325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35" name="Google Shape;77;p15" descr="Sem título-2-41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446472"/>
            <a:ext cx="9144002" cy="438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78;p15" descr="Sem título-2-40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6304807"/>
            <a:ext cx="5966460" cy="438912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CaixaDeTexto 36"/>
          <p:cNvSpPr txBox="1"/>
          <p:nvPr/>
        </p:nvSpPr>
        <p:spPr>
          <a:xfrm>
            <a:off x="79338" y="515714"/>
            <a:ext cx="896829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pt-BR" sz="3200" dirty="0" smtClean="0"/>
              <a:t>FLUXO DE ACIDENTE DE TRABALHO OU INCIDENTES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21956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6667617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855076" y="573325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35" name="Google Shape;77;p15" descr="Sem título-2-41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446472"/>
            <a:ext cx="9144002" cy="438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78;p15" descr="Sem título-2-40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6304807"/>
            <a:ext cx="5966460" cy="438912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CaixaDeTexto 36"/>
          <p:cNvSpPr txBox="1"/>
          <p:nvPr/>
        </p:nvSpPr>
        <p:spPr>
          <a:xfrm>
            <a:off x="79338" y="515714"/>
            <a:ext cx="896829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pt-BR" sz="3200" dirty="0" smtClean="0"/>
              <a:t>FLUXO DE ACIDENTE DE TRABALHO OU INCIDENTES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95464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" y="2118217"/>
            <a:ext cx="9108504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82728" y="3306054"/>
            <a:ext cx="913007" cy="498598"/>
          </a:xfrm>
        </p:spPr>
        <p:txBody>
          <a:bodyPr wrap="none">
            <a:spAutoFit/>
          </a:bodyPr>
          <a:lstStyle/>
          <a:p>
            <a:pPr algn="l"/>
            <a:r>
              <a:rPr lang="pt-BR" sz="1200" dirty="0" smtClean="0">
                <a:solidFill>
                  <a:srgbClr val="0070C0"/>
                </a:solidFill>
              </a:rPr>
              <a:t>Comunicar </a:t>
            </a:r>
          </a:p>
          <a:p>
            <a:r>
              <a:rPr lang="pt-BR" sz="1200" b="1" dirty="0" smtClean="0">
                <a:solidFill>
                  <a:srgbClr val="0070C0"/>
                </a:solidFill>
              </a:rPr>
              <a:t>CHEFIA</a:t>
            </a:r>
            <a:endParaRPr lang="pt-BR" sz="1200" b="1" dirty="0">
              <a:solidFill>
                <a:srgbClr val="0070C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132693" y="3307188"/>
            <a:ext cx="8608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rgbClr val="0070C0"/>
                </a:solidFill>
              </a:rPr>
              <a:t>Abertura </a:t>
            </a:r>
          </a:p>
          <a:p>
            <a:pPr algn="ctr"/>
            <a:r>
              <a:rPr lang="pt-BR" sz="1200" b="1" dirty="0" smtClean="0">
                <a:solidFill>
                  <a:srgbClr val="0070C0"/>
                </a:solidFill>
              </a:rPr>
              <a:t>NATCORP</a:t>
            </a:r>
            <a:endParaRPr lang="pt-BR" sz="1200" b="1" dirty="0">
              <a:solidFill>
                <a:srgbClr val="0070C0"/>
              </a:solidFill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92476" y="3323201"/>
            <a:ext cx="877163" cy="2616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>
              <a:defRPr sz="1600" b="1">
                <a:solidFill>
                  <a:srgbClr val="0070C0"/>
                </a:solidFill>
              </a:defRPr>
            </a:lvl1pPr>
          </a:lstStyle>
          <a:p>
            <a:pPr algn="ctr"/>
            <a:r>
              <a:rPr lang="pt-BR" sz="1100" b="0" dirty="0" smtClean="0"/>
              <a:t>Ocorrência </a:t>
            </a:r>
            <a:endParaRPr lang="pt-BR" sz="1100" b="0" dirty="0"/>
          </a:p>
        </p:txBody>
      </p:sp>
      <p:sp>
        <p:nvSpPr>
          <p:cNvPr id="8" name="Retângulo 7"/>
          <p:cNvSpPr/>
          <p:nvPr/>
        </p:nvSpPr>
        <p:spPr>
          <a:xfrm>
            <a:off x="4420628" y="3283243"/>
            <a:ext cx="187220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b="1" dirty="0" smtClean="0">
                <a:solidFill>
                  <a:srgbClr val="0070C0"/>
                </a:solidFill>
              </a:rPr>
              <a:t>2ª a 6ª feira, das 8h às 17h:  </a:t>
            </a:r>
            <a:r>
              <a:rPr lang="pt-BR" sz="1100" dirty="0" smtClean="0">
                <a:solidFill>
                  <a:srgbClr val="0070C0"/>
                </a:solidFill>
              </a:rPr>
              <a:t>5ª andar </a:t>
            </a:r>
            <a:r>
              <a:rPr lang="pt-BR" sz="1100" b="1" dirty="0" smtClean="0">
                <a:solidFill>
                  <a:srgbClr val="0070C0"/>
                </a:solidFill>
              </a:rPr>
              <a:t>PAMB – Ambulatório MI             </a:t>
            </a:r>
            <a:r>
              <a:rPr lang="pt-BR" sz="1100" dirty="0" smtClean="0">
                <a:solidFill>
                  <a:srgbClr val="0070C0"/>
                </a:solidFill>
              </a:rPr>
              <a:t>(ramal: 6397).</a:t>
            </a:r>
          </a:p>
          <a:p>
            <a:pPr algn="ctr"/>
            <a:endParaRPr lang="pt-BR" sz="500" dirty="0" smtClean="0">
              <a:solidFill>
                <a:srgbClr val="0070C0"/>
              </a:solidFill>
            </a:endParaRPr>
          </a:p>
          <a:p>
            <a:pPr algn="ctr"/>
            <a:r>
              <a:rPr lang="pt-BR" sz="1100" b="1" dirty="0">
                <a:solidFill>
                  <a:srgbClr val="0070C0"/>
                </a:solidFill>
              </a:rPr>
              <a:t>2ª a 6ª feira, das 17h às 8h</a:t>
            </a:r>
            <a:r>
              <a:rPr lang="pt-BR" sz="1100" dirty="0">
                <a:solidFill>
                  <a:srgbClr val="0070C0"/>
                </a:solidFill>
              </a:rPr>
              <a:t>, e dias não úteis:  4ª </a:t>
            </a:r>
            <a:r>
              <a:rPr lang="pt-BR" sz="1100" dirty="0" smtClean="0">
                <a:solidFill>
                  <a:srgbClr val="0070C0"/>
                </a:solidFill>
              </a:rPr>
              <a:t>andar  </a:t>
            </a:r>
            <a:r>
              <a:rPr lang="pt-BR" sz="1100" b="1" dirty="0">
                <a:solidFill>
                  <a:srgbClr val="0070C0"/>
                </a:solidFill>
              </a:rPr>
              <a:t>ICHC –  Unidade de Internação MI</a:t>
            </a:r>
            <a:r>
              <a:rPr lang="pt-BR" sz="1100" dirty="0">
                <a:solidFill>
                  <a:srgbClr val="0070C0"/>
                </a:solidFill>
              </a:rPr>
              <a:t> </a:t>
            </a:r>
            <a:r>
              <a:rPr lang="pt-BR" sz="1100" dirty="0" smtClean="0">
                <a:solidFill>
                  <a:srgbClr val="0070C0"/>
                </a:solidFill>
              </a:rPr>
              <a:t>          (</a:t>
            </a:r>
            <a:r>
              <a:rPr lang="pt-BR" sz="1100" dirty="0">
                <a:solidFill>
                  <a:srgbClr val="0070C0"/>
                </a:solidFill>
              </a:rPr>
              <a:t>ramal: 6413).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39100" y="4976014"/>
            <a:ext cx="879611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300" dirty="0" smtClean="0">
                <a:solidFill>
                  <a:srgbClr val="FF0000"/>
                </a:solidFill>
              </a:rPr>
              <a:t>OBS. : </a:t>
            </a:r>
            <a:r>
              <a:rPr lang="pt-BR" sz="1300" b="1" dirty="0" smtClean="0">
                <a:solidFill>
                  <a:srgbClr val="FF0000"/>
                </a:solidFill>
              </a:rPr>
              <a:t>É OBRIGATÓRIO </a:t>
            </a:r>
            <a:r>
              <a:rPr lang="pt-BR" sz="1300" dirty="0" smtClean="0">
                <a:solidFill>
                  <a:srgbClr val="FF0000"/>
                </a:solidFill>
              </a:rPr>
              <a:t>para o atendimento na </a:t>
            </a:r>
            <a:r>
              <a:rPr lang="pt-BR" sz="1300" b="1" dirty="0" smtClean="0">
                <a:solidFill>
                  <a:srgbClr val="FF0000"/>
                </a:solidFill>
              </a:rPr>
              <a:t>MI</a:t>
            </a:r>
            <a:r>
              <a:rPr lang="pt-BR" sz="1300" dirty="0" smtClean="0">
                <a:solidFill>
                  <a:srgbClr val="FF0000"/>
                </a:solidFill>
              </a:rPr>
              <a:t> que o COLABORADOR esteja em posse de </a:t>
            </a:r>
            <a:r>
              <a:rPr lang="pt-BR" sz="1300" b="1" dirty="0" smtClean="0">
                <a:solidFill>
                  <a:srgbClr val="FF0000"/>
                </a:solidFill>
              </a:rPr>
              <a:t>02 tubos secos da fonte (paciente) e de 02 tubos secos do colaborador acidentado</a:t>
            </a:r>
            <a:r>
              <a:rPr lang="pt-BR" sz="1300" dirty="0" smtClean="0">
                <a:solidFill>
                  <a:srgbClr val="FF0000"/>
                </a:solidFill>
              </a:rPr>
              <a:t>, devidamente identificados e etiquetados com RGHC, para investigação sorológica. </a:t>
            </a:r>
            <a:r>
              <a:rPr lang="pt-BR" sz="1300" b="1" dirty="0" smtClean="0">
                <a:solidFill>
                  <a:srgbClr val="FF0000"/>
                </a:solidFill>
              </a:rPr>
              <a:t>As amostras, em hipótese nenhuma, deverão ser entregues no laboratório de seu instituto antes do atendimento da MI​</a:t>
            </a:r>
            <a:r>
              <a:rPr lang="pt-BR" sz="1300" dirty="0" smtClean="0">
                <a:solidFill>
                  <a:srgbClr val="FF0000"/>
                </a:solidFill>
              </a:rPr>
              <a:t>. </a:t>
            </a:r>
            <a:r>
              <a:rPr lang="pt-BR" sz="1300" dirty="0" smtClean="0">
                <a:solidFill>
                  <a:srgbClr val="FF0000"/>
                </a:solidFill>
              </a:rPr>
              <a:t>​</a:t>
            </a:r>
          </a:p>
          <a:p>
            <a:pPr algn="just"/>
            <a:r>
              <a:rPr lang="pt-BR" sz="1300" dirty="0">
                <a:solidFill>
                  <a:srgbClr val="FF0000"/>
                </a:solidFill>
              </a:rPr>
              <a:t>Após passagem na moléstias infecciosas é obrigatório passar em atendimento na Medicina do Trabalho </a:t>
            </a:r>
            <a:r>
              <a:rPr lang="pt-BR" sz="1300" b="1" dirty="0">
                <a:solidFill>
                  <a:srgbClr val="FF0000"/>
                </a:solidFill>
              </a:rPr>
              <a:t>2º andar </a:t>
            </a:r>
            <a:r>
              <a:rPr lang="pt-BR" sz="1300" dirty="0">
                <a:solidFill>
                  <a:srgbClr val="FF0000"/>
                </a:solidFill>
              </a:rPr>
              <a:t>no </a:t>
            </a:r>
            <a:r>
              <a:rPr lang="pt-BR" sz="1300" b="1" dirty="0" err="1">
                <a:solidFill>
                  <a:srgbClr val="FF0000"/>
                </a:solidFill>
              </a:rPr>
              <a:t>CeAC</a:t>
            </a:r>
            <a:r>
              <a:rPr lang="pt-BR" sz="1300" b="1" dirty="0">
                <a:solidFill>
                  <a:srgbClr val="FF0000"/>
                </a:solidFill>
              </a:rPr>
              <a:t>,</a:t>
            </a:r>
            <a:r>
              <a:rPr lang="pt-BR" sz="1300" dirty="0">
                <a:solidFill>
                  <a:srgbClr val="FF0000"/>
                </a:solidFill>
              </a:rPr>
              <a:t> para caracterização de acidente de trabalho.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7740352" y="3231587"/>
            <a:ext cx="14401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dirty="0">
                <a:solidFill>
                  <a:srgbClr val="0070C0"/>
                </a:solidFill>
              </a:rPr>
              <a:t>O colaborador deverá comparecer ao</a:t>
            </a:r>
            <a:r>
              <a:rPr lang="pt-BR" sz="1100" b="1" dirty="0">
                <a:solidFill>
                  <a:srgbClr val="0070C0"/>
                </a:solidFill>
              </a:rPr>
              <a:t> CEAC, até o primeiro dia útil 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6073722" y="3250059"/>
            <a:ext cx="178194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dirty="0">
                <a:solidFill>
                  <a:srgbClr val="0070C0"/>
                </a:solidFill>
              </a:rPr>
              <a:t>R</a:t>
            </a:r>
            <a:r>
              <a:rPr lang="pt-BR" sz="1100" dirty="0" smtClean="0">
                <a:solidFill>
                  <a:srgbClr val="0070C0"/>
                </a:solidFill>
              </a:rPr>
              <a:t>elatório </a:t>
            </a:r>
            <a:r>
              <a:rPr lang="pt-BR" sz="1100" dirty="0">
                <a:solidFill>
                  <a:srgbClr val="0070C0"/>
                </a:solidFill>
              </a:rPr>
              <a:t>médico do atendimento inicial recebido.​​ 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669179" y="2046040"/>
            <a:ext cx="8370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07504" y="2046040"/>
            <a:ext cx="8370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3285739" y="2060848"/>
            <a:ext cx="56618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Chefia 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827002" y="2046040"/>
            <a:ext cx="129073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Medicina do Trabalho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4952919" y="2046040"/>
            <a:ext cx="8370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6444208" y="2060848"/>
            <a:ext cx="8370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5" name="Google Shape;77;p15" descr="Sem título-2-41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446472"/>
            <a:ext cx="9144002" cy="438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78;p15" descr="Sem título-2-40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04807"/>
            <a:ext cx="5966460" cy="438912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CaixaDeTexto 33"/>
          <p:cNvSpPr txBox="1"/>
          <p:nvPr/>
        </p:nvSpPr>
        <p:spPr>
          <a:xfrm>
            <a:off x="2148420" y="1185680"/>
            <a:ext cx="4847161" cy="47705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z="2500" dirty="0" smtClean="0"/>
              <a:t>Ocorrência com </a:t>
            </a:r>
            <a:r>
              <a:rPr lang="pt-BR" sz="2500" dirty="0" smtClean="0">
                <a:solidFill>
                  <a:srgbClr val="FF0000"/>
                </a:solidFill>
              </a:rPr>
              <a:t>Material Biológico </a:t>
            </a:r>
            <a:endParaRPr lang="pt-BR" sz="2500" dirty="0">
              <a:solidFill>
                <a:srgbClr val="FF0000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79338" y="515714"/>
            <a:ext cx="896829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pt-BR" sz="3200" dirty="0" smtClean="0"/>
              <a:t>FLUXO DE ACIDENTE DE TRABALHO OU INCIDENTES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76481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" y="2690590"/>
            <a:ext cx="902726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82728" y="3878427"/>
            <a:ext cx="833883" cy="464743"/>
          </a:xfrm>
        </p:spPr>
        <p:txBody>
          <a:bodyPr wrap="none">
            <a:spAutoFit/>
          </a:bodyPr>
          <a:lstStyle/>
          <a:p>
            <a:pPr algn="l"/>
            <a:r>
              <a:rPr lang="pt-BR" sz="1100" dirty="0">
                <a:solidFill>
                  <a:srgbClr val="0070C0"/>
                </a:solidFill>
              </a:rPr>
              <a:t>Comunicar </a:t>
            </a:r>
          </a:p>
          <a:p>
            <a:r>
              <a:rPr lang="pt-BR" sz="1100" b="1" dirty="0">
                <a:solidFill>
                  <a:srgbClr val="0070C0"/>
                </a:solidFill>
              </a:rPr>
              <a:t>CHEFIA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3132693" y="3879561"/>
            <a:ext cx="82278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rgbClr val="0070C0"/>
                </a:solidFill>
              </a:rPr>
              <a:t> Abertura </a:t>
            </a:r>
            <a:endParaRPr lang="pt-BR" sz="1100" dirty="0">
              <a:solidFill>
                <a:srgbClr val="0070C0"/>
              </a:solidFill>
            </a:endParaRPr>
          </a:p>
          <a:p>
            <a:pPr algn="ctr"/>
            <a:r>
              <a:rPr lang="pt-BR" sz="1100" b="1" dirty="0" smtClean="0">
                <a:solidFill>
                  <a:srgbClr val="0070C0"/>
                </a:solidFill>
              </a:rPr>
              <a:t>NATCORP</a:t>
            </a:r>
            <a:endParaRPr lang="pt-BR" sz="1100" b="1" dirty="0">
              <a:solidFill>
                <a:srgbClr val="0070C0"/>
              </a:solidFill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54489" y="3895574"/>
            <a:ext cx="845103" cy="2616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>
              <a:defRPr sz="1600" b="1">
                <a:solidFill>
                  <a:srgbClr val="0070C0"/>
                </a:solidFill>
              </a:defRPr>
            </a:lvl1pPr>
          </a:lstStyle>
          <a:p>
            <a:pPr algn="ctr"/>
            <a:r>
              <a:rPr lang="pt-BR" sz="1100" b="0" dirty="0" smtClean="0"/>
              <a:t>Ocorrência</a:t>
            </a:r>
            <a:endParaRPr lang="pt-BR" sz="1100" b="0" dirty="0"/>
          </a:p>
        </p:txBody>
      </p:sp>
      <p:sp>
        <p:nvSpPr>
          <p:cNvPr id="8" name="Retângulo 7"/>
          <p:cNvSpPr/>
          <p:nvPr/>
        </p:nvSpPr>
        <p:spPr>
          <a:xfrm>
            <a:off x="4420628" y="3822432"/>
            <a:ext cx="1872208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pt-BR" sz="1100" dirty="0" smtClean="0">
                <a:solidFill>
                  <a:srgbClr val="0070C0"/>
                </a:solidFill>
              </a:rPr>
              <a:t>Deverá realizar contato</a:t>
            </a:r>
            <a:r>
              <a:rPr lang="pt-BR" sz="1100" dirty="0">
                <a:solidFill>
                  <a:srgbClr val="0070C0"/>
                </a:solidFill>
              </a:rPr>
              <a:t> </a:t>
            </a:r>
            <a:r>
              <a:rPr lang="pt-BR" sz="1100" b="1" dirty="0">
                <a:solidFill>
                  <a:srgbClr val="0070C0"/>
                </a:solidFill>
              </a:rPr>
              <a:t>IMEDIATO</a:t>
            </a:r>
            <a:r>
              <a:rPr lang="pt-BR" sz="1100" dirty="0">
                <a:solidFill>
                  <a:srgbClr val="0070C0"/>
                </a:solidFill>
              </a:rPr>
              <a:t> com  </a:t>
            </a:r>
            <a:r>
              <a:rPr lang="pt-BR" sz="1100" dirty="0" smtClean="0">
                <a:solidFill>
                  <a:srgbClr val="0070C0"/>
                </a:solidFill>
              </a:rPr>
              <a:t>o    </a:t>
            </a:r>
            <a:r>
              <a:rPr lang="pt-BR" sz="1100" dirty="0">
                <a:solidFill>
                  <a:srgbClr val="0070C0"/>
                </a:solidFill>
              </a:rPr>
              <a:t> </a:t>
            </a:r>
            <a:r>
              <a:rPr lang="pt-BR" sz="1100" b="1" dirty="0">
                <a:solidFill>
                  <a:srgbClr val="0070C0"/>
                </a:solidFill>
              </a:rPr>
              <a:t>Centro de Assistência Toxicológica (CEATOX</a:t>
            </a:r>
            <a:r>
              <a:rPr lang="pt-BR" sz="1100" b="1" dirty="0" smtClean="0">
                <a:solidFill>
                  <a:srgbClr val="0070C0"/>
                </a:solidFill>
              </a:rPr>
              <a:t>). </a:t>
            </a:r>
          </a:p>
          <a:p>
            <a:pPr algn="ctr"/>
            <a:r>
              <a:rPr lang="pt-BR" sz="1100" dirty="0">
                <a:solidFill>
                  <a:srgbClr val="0070C0"/>
                </a:solidFill>
              </a:rPr>
              <a:t> Funcionamento </a:t>
            </a:r>
            <a:r>
              <a:rPr lang="pt-BR" sz="1100" b="1" dirty="0">
                <a:solidFill>
                  <a:srgbClr val="0070C0"/>
                </a:solidFill>
              </a:rPr>
              <a:t>24h – ramal: 8571 ou 0800 0148110.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827584" y="573325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7827002" y="3803960"/>
            <a:ext cx="12907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dirty="0">
                <a:solidFill>
                  <a:srgbClr val="0070C0"/>
                </a:solidFill>
              </a:rPr>
              <a:t>O colaborador deverá comparecer ao </a:t>
            </a:r>
            <a:r>
              <a:rPr lang="pt-BR" sz="1100" b="1" dirty="0">
                <a:solidFill>
                  <a:srgbClr val="0070C0"/>
                </a:solidFill>
              </a:rPr>
              <a:t>CEAC, até o primeiro dia útil 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6073722" y="3822432"/>
            <a:ext cx="178194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dirty="0">
                <a:solidFill>
                  <a:srgbClr val="0070C0"/>
                </a:solidFill>
              </a:rPr>
              <a:t>R</a:t>
            </a:r>
            <a:r>
              <a:rPr lang="pt-BR" sz="1100" dirty="0" smtClean="0">
                <a:solidFill>
                  <a:srgbClr val="0070C0"/>
                </a:solidFill>
              </a:rPr>
              <a:t>elatório </a:t>
            </a:r>
            <a:r>
              <a:rPr lang="pt-BR" sz="1100" dirty="0">
                <a:solidFill>
                  <a:srgbClr val="0070C0"/>
                </a:solidFill>
              </a:rPr>
              <a:t>médico do atendimento inicial recebido.​​</a:t>
            </a:r>
            <a:r>
              <a:rPr lang="pt-BR" sz="1100" b="1" dirty="0">
                <a:solidFill>
                  <a:srgbClr val="0070C0"/>
                </a:solidFill>
              </a:rPr>
              <a:t> 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669179" y="2564904"/>
            <a:ext cx="8370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2564904"/>
            <a:ext cx="8370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285739" y="2579712"/>
            <a:ext cx="56618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Chefia 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7827002" y="2564904"/>
            <a:ext cx="129073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Medicina do Trabalho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952919" y="2564904"/>
            <a:ext cx="8370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6444208" y="2579712"/>
            <a:ext cx="8370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99597"/>
            <a:ext cx="91440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CaixaDeTexto 35"/>
          <p:cNvSpPr txBox="1"/>
          <p:nvPr/>
        </p:nvSpPr>
        <p:spPr>
          <a:xfrm>
            <a:off x="2220954" y="1598113"/>
            <a:ext cx="4685065" cy="47705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z="2500" dirty="0" smtClean="0"/>
              <a:t>Ocorrência com </a:t>
            </a:r>
            <a:r>
              <a:rPr lang="pt-BR" sz="2500" dirty="0" smtClean="0">
                <a:solidFill>
                  <a:srgbClr val="FF0000"/>
                </a:solidFill>
              </a:rPr>
              <a:t>Produto Químico </a:t>
            </a:r>
            <a:endParaRPr lang="pt-BR" sz="2500" dirty="0">
              <a:solidFill>
                <a:srgbClr val="FF000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119423" y="700380"/>
            <a:ext cx="896829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pt-BR" sz="3200" dirty="0" smtClean="0"/>
              <a:t>FLUXO DE ACIDENTE DE TRABALHO OU INCIDENTES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58958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164445" y="3677076"/>
            <a:ext cx="845103" cy="2616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>
              <a:defRPr sz="1600" b="1">
                <a:solidFill>
                  <a:srgbClr val="0070C0"/>
                </a:solidFill>
              </a:defRPr>
            </a:lvl1pPr>
          </a:lstStyle>
          <a:p>
            <a:r>
              <a:rPr lang="pt-BR" sz="1100" b="0" dirty="0" smtClean="0"/>
              <a:t>Ocorrência </a:t>
            </a:r>
            <a:endParaRPr lang="pt-BR" sz="1100" b="0" dirty="0"/>
          </a:p>
        </p:txBody>
      </p:sp>
      <p:sp>
        <p:nvSpPr>
          <p:cNvPr id="11" name="Retângulo 10"/>
          <p:cNvSpPr/>
          <p:nvPr/>
        </p:nvSpPr>
        <p:spPr>
          <a:xfrm>
            <a:off x="6300192" y="3665058"/>
            <a:ext cx="123337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b="1" dirty="0">
                <a:solidFill>
                  <a:srgbClr val="0070C0"/>
                </a:solidFill>
              </a:rPr>
              <a:t> 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763688" y="2255169"/>
            <a:ext cx="8370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64445" y="2255169"/>
            <a:ext cx="8370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417473" y="2302714"/>
            <a:ext cx="56618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Chefia 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99597"/>
            <a:ext cx="91440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CaixaDeTexto 31"/>
          <p:cNvSpPr txBox="1"/>
          <p:nvPr/>
        </p:nvSpPr>
        <p:spPr>
          <a:xfrm>
            <a:off x="1863469" y="1268760"/>
            <a:ext cx="5258299" cy="47705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z="2500" dirty="0" smtClean="0"/>
              <a:t>Ocorrência </a:t>
            </a:r>
            <a:r>
              <a:rPr lang="pt-BR" sz="2500" dirty="0" smtClean="0"/>
              <a:t>- </a:t>
            </a:r>
            <a:r>
              <a:rPr lang="pt-BR" sz="2500" dirty="0" smtClean="0">
                <a:solidFill>
                  <a:srgbClr val="FF0000"/>
                </a:solidFill>
              </a:rPr>
              <a:t>Outros </a:t>
            </a:r>
            <a:r>
              <a:rPr lang="pt-BR" sz="2500" dirty="0">
                <a:solidFill>
                  <a:srgbClr val="FF0000"/>
                </a:solidFill>
              </a:rPr>
              <a:t>tipos de </a:t>
            </a:r>
            <a:r>
              <a:rPr lang="pt-BR" sz="2500" dirty="0" smtClean="0">
                <a:solidFill>
                  <a:srgbClr val="FF0000"/>
                </a:solidFill>
              </a:rPr>
              <a:t>acidente. </a:t>
            </a:r>
            <a:endParaRPr lang="pt-BR" sz="2500" dirty="0">
              <a:solidFill>
                <a:srgbClr val="FF000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79338" y="515714"/>
            <a:ext cx="8968299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pt-BR" sz="3200" dirty="0" smtClean="0"/>
              <a:t>FLUXO DE ACIDENTE DE TRAJETO</a:t>
            </a:r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292080" y="2348880"/>
            <a:ext cx="2160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4" y="2483958"/>
            <a:ext cx="902726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Subtítulo 2"/>
          <p:cNvSpPr txBox="1">
            <a:spLocks/>
          </p:cNvSpPr>
          <p:nvPr/>
        </p:nvSpPr>
        <p:spPr>
          <a:xfrm>
            <a:off x="1763688" y="3706314"/>
            <a:ext cx="833883" cy="46474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100" smtClean="0">
                <a:solidFill>
                  <a:srgbClr val="0070C0"/>
                </a:solidFill>
              </a:rPr>
              <a:t>Comunicar </a:t>
            </a:r>
          </a:p>
          <a:p>
            <a:r>
              <a:rPr lang="pt-BR" sz="1100" b="1" smtClean="0">
                <a:solidFill>
                  <a:srgbClr val="0070C0"/>
                </a:solidFill>
              </a:rPr>
              <a:t>CHEFIA</a:t>
            </a:r>
            <a:endParaRPr lang="pt-BR" sz="1100" b="1" dirty="0">
              <a:solidFill>
                <a:srgbClr val="0070C0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3275856" y="3695931"/>
            <a:ext cx="82599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>
                <a:solidFill>
                  <a:srgbClr val="0070C0"/>
                </a:solidFill>
              </a:rPr>
              <a:t>Abertura </a:t>
            </a:r>
          </a:p>
          <a:p>
            <a:pPr algn="ctr"/>
            <a:r>
              <a:rPr lang="pt-BR" sz="1100" b="1" dirty="0" smtClean="0">
                <a:solidFill>
                  <a:srgbClr val="0070C0"/>
                </a:solidFill>
              </a:rPr>
              <a:t>NATCORP</a:t>
            </a:r>
            <a:endParaRPr lang="pt-BR" sz="1100" b="1" dirty="0">
              <a:solidFill>
                <a:srgbClr val="0070C0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3779912" y="2486001"/>
            <a:ext cx="40748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500" dirty="0">
                <a:solidFill>
                  <a:srgbClr val="FF0000"/>
                </a:solidFill>
              </a:rPr>
              <a:t>*</a:t>
            </a:r>
            <a:endParaRPr lang="pt-BR" sz="3500" dirty="0"/>
          </a:p>
        </p:txBody>
      </p:sp>
      <p:sp>
        <p:nvSpPr>
          <p:cNvPr id="26" name="Retângulo 25"/>
          <p:cNvSpPr/>
          <p:nvPr/>
        </p:nvSpPr>
        <p:spPr>
          <a:xfrm>
            <a:off x="6588224" y="2303513"/>
            <a:ext cx="8370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4427984" y="3695931"/>
            <a:ext cx="1944216" cy="161582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pt-BR" sz="1100" dirty="0">
                <a:solidFill>
                  <a:srgbClr val="0070C0"/>
                </a:solidFill>
              </a:rPr>
              <a:t>O acidentado deverá procurar atendimento médico </a:t>
            </a:r>
            <a:r>
              <a:rPr lang="pt-BR" sz="1100" b="1" dirty="0">
                <a:solidFill>
                  <a:srgbClr val="0070C0"/>
                </a:solidFill>
              </a:rPr>
              <a:t>IMEDIATO</a:t>
            </a:r>
            <a:r>
              <a:rPr lang="pt-BR" sz="1100" dirty="0">
                <a:solidFill>
                  <a:srgbClr val="0070C0"/>
                </a:solidFill>
              </a:rPr>
              <a:t> Pronto Atendimento do </a:t>
            </a:r>
            <a:r>
              <a:rPr lang="pt-BR" sz="1100" b="1" dirty="0">
                <a:solidFill>
                  <a:srgbClr val="0070C0"/>
                </a:solidFill>
              </a:rPr>
              <a:t>CEAC</a:t>
            </a:r>
            <a:r>
              <a:rPr lang="pt-BR" sz="1100" dirty="0">
                <a:solidFill>
                  <a:srgbClr val="0070C0"/>
                </a:solidFill>
              </a:rPr>
              <a:t> (ramal: 2226). Funcionamento: </a:t>
            </a:r>
            <a:r>
              <a:rPr lang="pt-BR" sz="1100" b="1" dirty="0">
                <a:solidFill>
                  <a:srgbClr val="0070C0"/>
                </a:solidFill>
              </a:rPr>
              <a:t>2ª a 6ª feira, </a:t>
            </a:r>
            <a:r>
              <a:rPr lang="pt-BR" sz="1100" dirty="0">
                <a:solidFill>
                  <a:srgbClr val="0070C0"/>
                </a:solidFill>
              </a:rPr>
              <a:t>das 7h às 18h. Ou Pronto Socorro do </a:t>
            </a:r>
            <a:r>
              <a:rPr lang="pt-BR" sz="1100" b="1" dirty="0">
                <a:solidFill>
                  <a:srgbClr val="0070C0"/>
                </a:solidFill>
              </a:rPr>
              <a:t>ICHC</a:t>
            </a:r>
            <a:r>
              <a:rPr lang="pt-BR" sz="1100" dirty="0">
                <a:solidFill>
                  <a:srgbClr val="0070C0"/>
                </a:solidFill>
              </a:rPr>
              <a:t> (ramal: 7500) Funcionamento: </a:t>
            </a:r>
            <a:r>
              <a:rPr lang="pt-BR" sz="1100" b="1" dirty="0">
                <a:solidFill>
                  <a:srgbClr val="0070C0"/>
                </a:solidFill>
              </a:rPr>
              <a:t>2ª a 6ª feira</a:t>
            </a:r>
            <a:r>
              <a:rPr lang="pt-BR" sz="1100" dirty="0">
                <a:solidFill>
                  <a:srgbClr val="0070C0"/>
                </a:solidFill>
              </a:rPr>
              <a:t>, das 18h às 7h, e dias não úteis.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4981548" y="2314998"/>
            <a:ext cx="8370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6502712" y="3677076"/>
            <a:ext cx="100811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dirty="0">
                <a:solidFill>
                  <a:srgbClr val="0070C0"/>
                </a:solidFill>
              </a:rPr>
              <a:t>R</a:t>
            </a:r>
            <a:r>
              <a:rPr lang="pt-BR" sz="1100" dirty="0" smtClean="0">
                <a:solidFill>
                  <a:srgbClr val="0070C0"/>
                </a:solidFill>
              </a:rPr>
              <a:t>elatório </a:t>
            </a:r>
            <a:r>
              <a:rPr lang="pt-BR" sz="1100" dirty="0">
                <a:solidFill>
                  <a:srgbClr val="0070C0"/>
                </a:solidFill>
              </a:rPr>
              <a:t>médico do atendimento inicial recebido.​​</a:t>
            </a:r>
            <a:r>
              <a:rPr lang="pt-BR" sz="1100" b="1" dirty="0">
                <a:solidFill>
                  <a:srgbClr val="0070C0"/>
                </a:solidFill>
              </a:rPr>
              <a:t> 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7756899" y="3660064"/>
            <a:ext cx="12907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dirty="0">
                <a:solidFill>
                  <a:srgbClr val="0070C0"/>
                </a:solidFill>
              </a:rPr>
              <a:t>O colaborador deverá comparecer ao </a:t>
            </a:r>
            <a:r>
              <a:rPr lang="pt-BR" sz="1100" b="1" dirty="0">
                <a:solidFill>
                  <a:srgbClr val="0070C0"/>
                </a:solidFill>
              </a:rPr>
              <a:t>CEAC, até o primeiro dia útil </a:t>
            </a:r>
          </a:p>
        </p:txBody>
      </p:sp>
    </p:spTree>
    <p:extLst>
      <p:ext uri="{BB962C8B-B14F-4D97-AF65-F5344CB8AC3E}">
        <p14:creationId xmlns:p14="http://schemas.microsoft.com/office/powerpoint/2010/main" val="373037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34472" y="3324297"/>
            <a:ext cx="833883" cy="464743"/>
          </a:xfrm>
        </p:spPr>
        <p:txBody>
          <a:bodyPr wrap="none">
            <a:spAutoFit/>
          </a:bodyPr>
          <a:lstStyle/>
          <a:p>
            <a:pPr algn="l"/>
            <a:r>
              <a:rPr lang="pt-BR" sz="1100" dirty="0" smtClean="0">
                <a:solidFill>
                  <a:srgbClr val="0070C0"/>
                </a:solidFill>
              </a:rPr>
              <a:t>Comunicar </a:t>
            </a:r>
          </a:p>
          <a:p>
            <a:r>
              <a:rPr lang="pt-BR" sz="1100" b="1" dirty="0" smtClean="0">
                <a:solidFill>
                  <a:srgbClr val="0070C0"/>
                </a:solidFill>
              </a:rPr>
              <a:t>CHEFIA</a:t>
            </a:r>
            <a:endParaRPr lang="pt-BR" sz="1100" b="1" dirty="0">
              <a:solidFill>
                <a:srgbClr val="0070C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11732" y="3374043"/>
            <a:ext cx="76014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 smtClean="0">
                <a:solidFill>
                  <a:srgbClr val="0070C0"/>
                </a:solidFill>
              </a:rPr>
              <a:t>Abertura </a:t>
            </a:r>
            <a:endParaRPr lang="pt-BR" sz="1100" dirty="0" smtClean="0">
              <a:solidFill>
                <a:srgbClr val="0070C0"/>
              </a:solidFill>
            </a:endParaRPr>
          </a:p>
          <a:p>
            <a:r>
              <a:rPr lang="pt-BR" sz="1100" b="1" dirty="0" smtClean="0">
                <a:solidFill>
                  <a:srgbClr val="0070C0"/>
                </a:solidFill>
              </a:rPr>
              <a:t>NATCORP</a:t>
            </a:r>
            <a:endParaRPr lang="pt-BR" sz="1100" b="1" dirty="0">
              <a:solidFill>
                <a:srgbClr val="0070C0"/>
              </a:solidFill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331640" y="3390056"/>
            <a:ext cx="845103" cy="2616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>
              <a:defRPr sz="1600" b="1">
                <a:solidFill>
                  <a:srgbClr val="0070C0"/>
                </a:solidFill>
              </a:defRPr>
            </a:lvl1pPr>
          </a:lstStyle>
          <a:p>
            <a:r>
              <a:rPr lang="pt-BR" sz="1100" b="0" dirty="0" smtClean="0"/>
              <a:t>Ocorrência </a:t>
            </a:r>
            <a:endParaRPr lang="pt-BR" sz="1100" b="0" dirty="0"/>
          </a:p>
        </p:txBody>
      </p:sp>
      <p:sp>
        <p:nvSpPr>
          <p:cNvPr id="11" name="Retângulo 10"/>
          <p:cNvSpPr/>
          <p:nvPr/>
        </p:nvSpPr>
        <p:spPr>
          <a:xfrm>
            <a:off x="6372200" y="3335569"/>
            <a:ext cx="123337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dirty="0">
                <a:solidFill>
                  <a:srgbClr val="0070C0"/>
                </a:solidFill>
              </a:rPr>
              <a:t>O colaborador deverá comparecer ao </a:t>
            </a:r>
            <a:r>
              <a:rPr lang="pt-BR" sz="1100" b="1" dirty="0">
                <a:solidFill>
                  <a:srgbClr val="0070C0"/>
                </a:solidFill>
              </a:rPr>
              <a:t>CEAC, até o primeiro dia </a:t>
            </a:r>
            <a:r>
              <a:rPr lang="pt-BR" sz="1100" b="1" dirty="0" smtClean="0">
                <a:solidFill>
                  <a:srgbClr val="0070C0"/>
                </a:solidFill>
              </a:rPr>
              <a:t>útil.</a:t>
            </a:r>
            <a:r>
              <a:rPr lang="pt-BR" sz="1100" b="1" dirty="0">
                <a:solidFill>
                  <a:srgbClr val="0070C0"/>
                </a:solidFill>
              </a:rPr>
              <a:t> 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086839" y="1960917"/>
            <a:ext cx="8370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358648" y="2009529"/>
            <a:ext cx="8370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Colaborador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788024" y="2024337"/>
            <a:ext cx="56618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Chefia 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442857" y="2024337"/>
            <a:ext cx="129073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accent6">
                    <a:lumMod val="75000"/>
                  </a:schemeClr>
                </a:solidFill>
              </a:rPr>
              <a:t>Medicina do Trabalho  </a:t>
            </a:r>
            <a:endParaRPr lang="pt-BR" sz="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99597"/>
            <a:ext cx="91440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CaixaDeTexto 31"/>
          <p:cNvSpPr txBox="1"/>
          <p:nvPr/>
        </p:nvSpPr>
        <p:spPr>
          <a:xfrm>
            <a:off x="3013849" y="1268760"/>
            <a:ext cx="3116302" cy="47705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z="2500" dirty="0" smtClean="0"/>
              <a:t>Ocorrência de </a:t>
            </a:r>
            <a:r>
              <a:rPr lang="pt-BR" sz="2500" dirty="0">
                <a:solidFill>
                  <a:srgbClr val="FF0000"/>
                </a:solidFill>
              </a:rPr>
              <a:t>Trajeto</a:t>
            </a:r>
            <a:r>
              <a:rPr lang="pt-BR" sz="2500" dirty="0">
                <a:solidFill>
                  <a:srgbClr val="72AF2F"/>
                </a:solidFill>
              </a:rPr>
              <a:t> 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79338" y="515714"/>
            <a:ext cx="8968299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pt-BR" sz="3200" dirty="0" smtClean="0"/>
              <a:t>FLUXO DE ACIDENTE DE TRAJETO</a:t>
            </a:r>
            <a:endParaRPr lang="pt-BR" sz="3200" dirty="0"/>
          </a:p>
        </p:txBody>
      </p:sp>
      <p:cxnSp>
        <p:nvCxnSpPr>
          <p:cNvPr id="24" name="Conector de seta reta 23"/>
          <p:cNvCxnSpPr/>
          <p:nvPr/>
        </p:nvCxnSpPr>
        <p:spPr>
          <a:xfrm flipH="1">
            <a:off x="5148064" y="3757482"/>
            <a:ext cx="12626" cy="61275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279" y="2189395"/>
            <a:ext cx="6161566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etângulo 26"/>
          <p:cNvSpPr/>
          <p:nvPr/>
        </p:nvSpPr>
        <p:spPr>
          <a:xfrm>
            <a:off x="3638204" y="2168487"/>
            <a:ext cx="40748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500" dirty="0">
                <a:solidFill>
                  <a:srgbClr val="FF0000"/>
                </a:solidFill>
              </a:rPr>
              <a:t>*</a:t>
            </a:r>
            <a:endParaRPr lang="pt-BR" sz="35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292080" y="2348880"/>
            <a:ext cx="2160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568464"/>
            <a:ext cx="4608512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CaixaDeTexto 28"/>
          <p:cNvSpPr txBox="1"/>
          <p:nvPr/>
        </p:nvSpPr>
        <p:spPr>
          <a:xfrm>
            <a:off x="4550839" y="4525528"/>
            <a:ext cx="1512168" cy="640888"/>
          </a:xfrm>
          <a:prstGeom prst="rect">
            <a:avLst/>
          </a:prstGeom>
          <a:ln w="28575">
            <a:solidFill>
              <a:srgbClr val="FF0000"/>
            </a:solidFill>
            <a:prstDash val="sysDash"/>
          </a:ln>
        </p:spPr>
        <p:txBody>
          <a:bodyPr vert="horz" wrap="square" lIns="91440" tIns="45720" rIns="91440" bIns="45720" rtlCol="0">
            <a:spAutoFit/>
          </a:bodyPr>
          <a:lstStyle>
            <a:lvl1pPr indent="0">
              <a:spcBef>
                <a:spcPct val="20000"/>
              </a:spcBef>
              <a:buFont typeface="Arial" pitchFamily="34" charset="0"/>
              <a:buNone/>
              <a:defRPr sz="1600" b="1">
                <a:solidFill>
                  <a:srgbClr val="0070C0"/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pt-BR" sz="1200" dirty="0" smtClean="0"/>
          </a:p>
        </p:txBody>
      </p:sp>
      <p:sp>
        <p:nvSpPr>
          <p:cNvPr id="2" name="Retângulo 1"/>
          <p:cNvSpPr/>
          <p:nvPr/>
        </p:nvSpPr>
        <p:spPr>
          <a:xfrm>
            <a:off x="395536" y="5201950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300" dirty="0">
                <a:solidFill>
                  <a:srgbClr val="FF0000"/>
                </a:solidFill>
              </a:rPr>
              <a:t>OBS</a:t>
            </a:r>
            <a:r>
              <a:rPr lang="pt-BR" sz="1300" dirty="0" smtClean="0">
                <a:solidFill>
                  <a:srgbClr val="FF0000"/>
                </a:solidFill>
              </a:rPr>
              <a:t>.: </a:t>
            </a:r>
            <a:r>
              <a:rPr lang="pt-BR" sz="1300" b="1" dirty="0">
                <a:solidFill>
                  <a:srgbClr val="FF0000"/>
                </a:solidFill>
              </a:rPr>
              <a:t>O colaborador</a:t>
            </a:r>
            <a:r>
              <a:rPr lang="pt-BR" sz="1300" dirty="0">
                <a:solidFill>
                  <a:srgbClr val="FF0000"/>
                </a:solidFill>
              </a:rPr>
              <a:t> deverá procurar atendimento assistencial IMEDIATO em qualquer </a:t>
            </a:r>
            <a:r>
              <a:rPr lang="pt-BR" sz="1300" dirty="0" smtClean="0">
                <a:solidFill>
                  <a:srgbClr val="FF0000"/>
                </a:solidFill>
              </a:rPr>
              <a:t>unidade de </a:t>
            </a:r>
            <a:r>
              <a:rPr lang="pt-BR" sz="1300" dirty="0">
                <a:solidFill>
                  <a:srgbClr val="FF0000"/>
                </a:solidFill>
              </a:rPr>
              <a:t>saúde, onde solicitará emissão de relatório médico, e registrar o </a:t>
            </a:r>
            <a:r>
              <a:rPr lang="pt-BR" sz="1300" b="1" dirty="0">
                <a:solidFill>
                  <a:srgbClr val="FF0000"/>
                </a:solidFill>
              </a:rPr>
              <a:t>Boletim de </a:t>
            </a:r>
            <a:r>
              <a:rPr lang="pt-BR" sz="1300" b="1" dirty="0" smtClean="0">
                <a:solidFill>
                  <a:srgbClr val="FF0000"/>
                </a:solidFill>
              </a:rPr>
              <a:t>Ocorrência (</a:t>
            </a:r>
            <a:r>
              <a:rPr lang="pt-BR" sz="1300" b="1" dirty="0">
                <a:solidFill>
                  <a:srgbClr val="FF0000"/>
                </a:solidFill>
              </a:rPr>
              <a:t>B.O).</a:t>
            </a:r>
          </a:p>
          <a:p>
            <a:pPr algn="just"/>
            <a:r>
              <a:rPr lang="pt-BR" sz="1300" dirty="0">
                <a:solidFill>
                  <a:srgbClr val="FF0000"/>
                </a:solidFill>
              </a:rPr>
              <a:t>E comparecer à </a:t>
            </a:r>
            <a:r>
              <a:rPr lang="pt-BR" sz="1300" b="1" dirty="0">
                <a:solidFill>
                  <a:srgbClr val="FF0000"/>
                </a:solidFill>
              </a:rPr>
              <a:t>MEDICINA DO TRABALHO do </a:t>
            </a:r>
            <a:r>
              <a:rPr lang="pt-BR" sz="1300" b="1" dirty="0" err="1">
                <a:solidFill>
                  <a:srgbClr val="FF0000"/>
                </a:solidFill>
              </a:rPr>
              <a:t>CeAC</a:t>
            </a:r>
            <a:r>
              <a:rPr lang="pt-BR" sz="1300" dirty="0">
                <a:solidFill>
                  <a:srgbClr val="FF0000"/>
                </a:solidFill>
              </a:rPr>
              <a:t>, até o </a:t>
            </a:r>
            <a:r>
              <a:rPr lang="pt-BR" sz="1300" b="1" dirty="0">
                <a:solidFill>
                  <a:srgbClr val="FF0000"/>
                </a:solidFill>
              </a:rPr>
              <a:t>primeiro dia útil </a:t>
            </a:r>
            <a:r>
              <a:rPr lang="pt-BR" sz="1300" dirty="0">
                <a:solidFill>
                  <a:srgbClr val="FF0000"/>
                </a:solidFill>
              </a:rPr>
              <a:t>após </a:t>
            </a:r>
            <a:r>
              <a:rPr lang="pt-BR" sz="1300" dirty="0" smtClean="0">
                <a:solidFill>
                  <a:srgbClr val="FF0000"/>
                </a:solidFill>
              </a:rPr>
              <a:t>a ocorrência</a:t>
            </a:r>
            <a:r>
              <a:rPr lang="pt-BR" sz="1300" dirty="0">
                <a:solidFill>
                  <a:srgbClr val="FF0000"/>
                </a:solidFill>
              </a:rPr>
              <a:t>, com o relatório médico do atendimento inicial recebido.</a:t>
            </a:r>
          </a:p>
        </p:txBody>
      </p:sp>
    </p:spTree>
    <p:extLst>
      <p:ext uri="{BB962C8B-B14F-4D97-AF65-F5344CB8AC3E}">
        <p14:creationId xmlns:p14="http://schemas.microsoft.com/office/powerpoint/2010/main" val="16219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429</Words>
  <Application>Microsoft Office PowerPoint</Application>
  <PresentationFormat>Apresentação na tela (4:3)</PresentationFormat>
  <Paragraphs>95</Paragraphs>
  <Slides>7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ussgeh24</dc:creator>
  <cp:lastModifiedBy>ussgeh37</cp:lastModifiedBy>
  <cp:revision>57</cp:revision>
  <cp:lastPrinted>2024-09-25T19:12:08Z</cp:lastPrinted>
  <dcterms:created xsi:type="dcterms:W3CDTF">2022-07-13T16:06:30Z</dcterms:created>
  <dcterms:modified xsi:type="dcterms:W3CDTF">2024-09-25T20:14:52Z</dcterms:modified>
</cp:coreProperties>
</file>